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  <p:sldMasterId id="2147483820" r:id="rId2"/>
    <p:sldMasterId id="2147483798" r:id="rId3"/>
    <p:sldMasterId id="2147483782" r:id="rId4"/>
    <p:sldMasterId id="2147483786" r:id="rId5"/>
    <p:sldMasterId id="2147483985" r:id="rId6"/>
  </p:sldMasterIdLst>
  <p:notesMasterIdLst>
    <p:notesMasterId r:id="rId20"/>
  </p:notesMasterIdLst>
  <p:handoutMasterIdLst>
    <p:handoutMasterId r:id="rId21"/>
  </p:handoutMasterIdLst>
  <p:sldIdLst>
    <p:sldId id="34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A89"/>
    <a:srgbClr val="F27861"/>
    <a:srgbClr val="00635B"/>
    <a:srgbClr val="A9597E"/>
    <a:srgbClr val="EC3A4A"/>
    <a:srgbClr val="065286"/>
    <a:srgbClr val="FFFFFF"/>
    <a:srgbClr val="647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83771" autoAdjust="0"/>
  </p:normalViewPr>
  <p:slideViewPr>
    <p:cSldViewPr>
      <p:cViewPr varScale="1">
        <p:scale>
          <a:sx n="106" d="100"/>
          <a:sy n="106" d="100"/>
        </p:scale>
        <p:origin x="1854" y="10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808" y="-67"/>
      </p:cViewPr>
      <p:guideLst>
        <p:guide orient="horz" pos="312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88207-A0FE-41EE-A55A-2BFE649337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6BB18-5837-4DCB-8170-DA4E2BC3E0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fld id="{899A5E9B-E530-4E37-8EE3-E6892AF1AEF9}" type="datetimeFigureOut">
              <a:rPr lang="en-GB" altLang="en-US"/>
              <a:pPr>
                <a:defRPr/>
              </a:pPr>
              <a:t>24/06/2020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2F4C1-E1F5-4469-88DA-4CC43EB359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1070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15771-B30F-4147-BD18-4937B0626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1070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F4EB278C-2F4D-4B6D-B8D2-9B89D42D5F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5A974A-F10D-4CED-9169-CA1849237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69906-EF0C-4CB7-A922-B53378D726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fld id="{38CC5CB0-1E91-440D-8DAB-34C1E6AE1943}" type="datetimeFigureOut">
              <a:rPr lang="en-GB" altLang="en-US"/>
              <a:pPr>
                <a:defRPr/>
              </a:pPr>
              <a:t>24/06/2020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60D44CC-D38A-4FC5-A975-5D8DE38F8C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4982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2" tIns="45436" rIns="90872" bIns="45436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D1622B9-298C-4789-8326-42BAFA8CF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03763"/>
            <a:ext cx="5435600" cy="4457700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C14CA-42E7-4287-9155-4A3112A748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1070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65440-95A9-48E8-861C-3FB9AA908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1070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A2D756E8-AA34-4909-8091-F9E8F8310B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55BAAFD-AD93-4A33-BB5F-28423C83C0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A0ECEF6-7FA9-4DD8-8281-4D8DDE8194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53736EA-9F30-4685-9A9B-BFB60C355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73B41-CAA4-4F82-9725-D50607F2B1B4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621BD6F-50A7-4366-BBE8-0832FAE356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AEE5-F4B1-4C65-8A9B-574365566E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170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3776-119D-4FE6-8105-2E5FA7F0FEA2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6433-73EE-4F40-88E2-48C8FFCCD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25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14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theme" Target="../theme/theme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theme" Target="../theme/theme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4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1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theme" Target="../theme/theme5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image" Target="../media/image1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7.jpeg"/><Relationship Id="rId7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76878C-1DC2-4A65-A5A8-4C72E4656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D3AB57A0-A680-44D3-9487-408E425D3A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27" name="Picture 12">
            <a:extLst>
              <a:ext uri="{FF2B5EF4-FFF2-40B4-BE49-F238E27FC236}">
                <a16:creationId xmlns:a16="http://schemas.microsoft.com/office/drawing/2014/main" id="{29D44BD6-6370-48E6-AC10-D2C30324ED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7">
            <a:extLst>
              <a:ext uri="{FF2B5EF4-FFF2-40B4-BE49-F238E27FC236}">
                <a16:creationId xmlns:a16="http://schemas.microsoft.com/office/drawing/2014/main" id="{1BA821C9-61B5-4D0F-9178-D8866F04C5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20">
            <a:extLst>
              <a:ext uri="{FF2B5EF4-FFF2-40B4-BE49-F238E27FC236}">
                <a16:creationId xmlns:a16="http://schemas.microsoft.com/office/drawing/2014/main" id="{F0D690F6-B902-4365-B96C-630213C82EB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381000"/>
            <a:ext cx="1800225" cy="2403475"/>
            <a:chOff x="323528" y="381037"/>
            <a:chExt cx="1536909" cy="205139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62E2AC7-F146-4413-AEA0-A0A6E0CC8C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 rot="3019756">
              <a:off x="911157" y="332798"/>
              <a:ext cx="827874" cy="10706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31" name="Group 19">
              <a:extLst>
                <a:ext uri="{FF2B5EF4-FFF2-40B4-BE49-F238E27FC236}">
                  <a16:creationId xmlns:a16="http://schemas.microsoft.com/office/drawing/2014/main" id="{017A4D46-41D8-4FEB-8945-8E7F702BFEF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23528" y="381037"/>
              <a:ext cx="1249463" cy="2051392"/>
              <a:chOff x="323528" y="381037"/>
              <a:chExt cx="1249463" cy="205139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D3F34CD-0325-4179-B143-82FFDFFD39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2545742">
                <a:off x="743671" y="381037"/>
                <a:ext cx="829443" cy="10744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148F14-F1F0-49F8-AC97-43A2FE6F4D8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 rot="2032168">
                <a:off x="563416" y="488078"/>
                <a:ext cx="885010" cy="11449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DDD98DB-C140-4B2F-9F59-36059C401E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 rot="1056069">
                <a:off x="502428" y="600539"/>
                <a:ext cx="905340" cy="11706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FC25742-199B-4651-B7F6-67AE7EC3E7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 rot="409935">
                <a:off x="391293" y="764488"/>
                <a:ext cx="1073397" cy="13888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69711202-DB6A-49EB-AF22-91110701A16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323528" y="979924"/>
                <a:ext cx="1122188" cy="145250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B7696B0-DF02-4E07-8D8C-6C1C6D99D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53441B7F-D9A3-415E-B59F-78C9954635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2051" name="Picture 21">
            <a:extLst>
              <a:ext uri="{FF2B5EF4-FFF2-40B4-BE49-F238E27FC236}">
                <a16:creationId xmlns:a16="http://schemas.microsoft.com/office/drawing/2014/main" id="{44D8CBD0-F091-4256-BE48-CB35A092FF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2">
            <a:extLst>
              <a:ext uri="{FF2B5EF4-FFF2-40B4-BE49-F238E27FC236}">
                <a16:creationId xmlns:a16="http://schemas.microsoft.com/office/drawing/2014/main" id="{C23CAAA1-EA2B-468E-B4DA-C46354F9FE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7B902A-1827-4B3B-9B62-1562AA4DDF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5B19D6-7C7D-4FD9-B51E-6AB44C741D1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F975C8-1C7C-4C81-A3CC-7652872F99D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32168">
            <a:off x="614363" y="500063"/>
            <a:ext cx="1036637" cy="1339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6A33FB-9B17-45B1-9C73-3C7B92DA6E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56069">
            <a:off x="533400" y="638175"/>
            <a:ext cx="10604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EB70E4B-A895-4D37-8100-7D49B449DF2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411521">
            <a:off x="415925" y="839788"/>
            <a:ext cx="1222375" cy="1582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32A9A8-6606-4B39-AF63-B624EA7EFCA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31788" y="1090613"/>
            <a:ext cx="1311275" cy="1695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38969-9DD2-4DC5-B9AB-F71CFF736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AE556A99-F7A2-4793-97D0-B7DF547F8D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3075" name="Picture 26">
            <a:extLst>
              <a:ext uri="{FF2B5EF4-FFF2-40B4-BE49-F238E27FC236}">
                <a16:creationId xmlns:a16="http://schemas.microsoft.com/office/drawing/2014/main" id="{CB62B210-C99E-43A2-8748-0161BFB569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2">
            <a:extLst>
              <a:ext uri="{FF2B5EF4-FFF2-40B4-BE49-F238E27FC236}">
                <a16:creationId xmlns:a16="http://schemas.microsoft.com/office/drawing/2014/main" id="{03F32D82-BE00-4A40-AC39-917DEEC111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FA2A713-6B39-41C0-9259-A402F80B13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0DABAD0-3B31-413C-AD7F-21DD4FBFAB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8259386-CD1A-40E8-9175-DA8A34243E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32168">
            <a:off x="627063" y="508000"/>
            <a:ext cx="1036637" cy="1341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7188234-EE4B-4F42-B3C5-8B9A3A47650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9494">
            <a:off x="582613" y="635000"/>
            <a:ext cx="1065212" cy="1377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76475F3-E29D-4AAD-A87C-CC15781B16A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409935">
            <a:off x="439738" y="827088"/>
            <a:ext cx="1255712" cy="162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75BD9B2-71B3-4A9A-ABF6-0DEA10235A8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1313" y="1082675"/>
            <a:ext cx="1298575" cy="1679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82B79F4-639D-4D64-8CD1-DBFF2755C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D3DF390D-0CBC-4726-8331-7CEA30EC02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4099" name="Picture 19">
            <a:extLst>
              <a:ext uri="{FF2B5EF4-FFF2-40B4-BE49-F238E27FC236}">
                <a16:creationId xmlns:a16="http://schemas.microsoft.com/office/drawing/2014/main" id="{668D13C2-B73C-42AF-B771-8D878D7692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2">
            <a:extLst>
              <a:ext uri="{FF2B5EF4-FFF2-40B4-BE49-F238E27FC236}">
                <a16:creationId xmlns:a16="http://schemas.microsoft.com/office/drawing/2014/main" id="{E3227904-E365-4E4D-8889-3054DD1FE6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92FCD0-E7D4-4593-ABA2-A95C74AEB6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83A68E-B8D3-4268-B1A5-E280159061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E3A802-3211-4A76-9AAA-DDF35DF0A93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2032168">
            <a:off x="604838" y="506413"/>
            <a:ext cx="1036637" cy="1341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46827E-554C-43BA-AEFB-ECF38EC0FCA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2042041">
            <a:off x="581025" y="508000"/>
            <a:ext cx="1076325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5251DE-808D-454B-85CC-81419DEB12E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9494">
            <a:off x="508000" y="635000"/>
            <a:ext cx="1065213" cy="1377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D2F017-2FD0-4CB1-85C8-860429BCFDE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27DBBA-A378-4EDE-9FFC-7E9FA1EFE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71463" y="1087438"/>
            <a:ext cx="1320800" cy="1709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C5B1B5-914E-4A82-BA68-E72BE078E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1A587188-9106-4136-B795-BCF8030EF2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5123" name="Picture 19">
            <a:extLst>
              <a:ext uri="{FF2B5EF4-FFF2-40B4-BE49-F238E27FC236}">
                <a16:creationId xmlns:a16="http://schemas.microsoft.com/office/drawing/2014/main" id="{538840EB-DB3D-47F7-B4FB-F7B1946DF6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2">
            <a:extLst>
              <a:ext uri="{FF2B5EF4-FFF2-40B4-BE49-F238E27FC236}">
                <a16:creationId xmlns:a16="http://schemas.microsoft.com/office/drawing/2014/main" id="{EA56835E-D941-4C8F-8B89-A38985D694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544719-3F71-4C1A-8E8F-4AA250D09F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26AAC87-0491-46C6-8059-05AE803811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419987">
            <a:off x="833438" y="354013"/>
            <a:ext cx="987425" cy="1276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E8A859-37C3-41B5-ABAE-590155E1C3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32168">
            <a:off x="596900" y="476250"/>
            <a:ext cx="1035050" cy="1341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A4AE5E-408F-4CFB-9A07-C5575741B4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56069">
            <a:off x="533400" y="638175"/>
            <a:ext cx="10604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E1597B-6EB3-470C-865F-4FFA899BC0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4F632F-73C5-4AA3-8520-9D6D34E286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3363" y="1060450"/>
            <a:ext cx="1327150" cy="171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D1CA2C3-2A7F-4879-926C-1811BDBA7C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007163">
            <a:off x="979488" y="285750"/>
            <a:ext cx="949325" cy="1228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4F7D1-5A55-4C69-81B6-2C90CD5F31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545742">
            <a:off x="809625" y="331788"/>
            <a:ext cx="971550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2F6B69-6915-4EBD-8CC7-02CD9BCA0A4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32168">
            <a:off x="604838" y="506413"/>
            <a:ext cx="1036637" cy="1341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E80F30-2460-4859-9096-A5F5D3CE01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56069">
            <a:off x="533400" y="638175"/>
            <a:ext cx="10604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09D11A-11C1-435F-A000-2DC98D5B0EC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400CA8-3564-45C8-B045-34534B643D9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7338" y="1106488"/>
            <a:ext cx="1319212" cy="1706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5A929A4F-9558-40B7-B303-B387D00FCAD3}"/>
              </a:ext>
            </a:extLst>
          </p:cNvPr>
          <p:cNvSpPr txBox="1">
            <a:spLocks/>
          </p:cNvSpPr>
          <p:nvPr userDrawn="1"/>
        </p:nvSpPr>
        <p:spPr>
          <a:xfrm>
            <a:off x="2289175" y="1916113"/>
            <a:ext cx="6169025" cy="41798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  <a:p>
            <a:pPr lvl="4">
              <a:defRPr/>
            </a:pPr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97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83AAD593-8C1D-4AC0-A5BF-17FF2B605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6070600"/>
            <a:ext cx="345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Vienna, 25 June 2020 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F4EFBDFE-49EA-449E-BB24-E2D31431D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5865813"/>
            <a:ext cx="6408737" cy="9541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/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6528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World Drug Report </a:t>
            </a:r>
            <a:r>
              <a:rPr lang="en-GB" altLang="en-US" sz="2800" b="1" dirty="0">
                <a:solidFill>
                  <a:srgbClr val="065286"/>
                </a:solidFill>
                <a:latin typeface="Calibri Light" panose="020F0302020204030204" pitchFamily="34" charset="0"/>
              </a:rPr>
              <a:t>2020: Changes in drug markets</a:t>
            </a:r>
            <a:endParaRPr kumimoji="0" lang="en-GB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6528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44" name="Picture 7">
            <a:extLst>
              <a:ext uri="{FF2B5EF4-FFF2-40B4-BE49-F238E27FC236}">
                <a16:creationId xmlns:a16="http://schemas.microsoft.com/office/drawing/2014/main" id="{6F87CD28-1EA1-4D6B-8A7B-EAB4FD00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5888"/>
            <a:ext cx="12477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6">
            <a:extLst>
              <a:ext uri="{FF2B5EF4-FFF2-40B4-BE49-F238E27FC236}">
                <a16:creationId xmlns:a16="http://schemas.microsoft.com/office/drawing/2014/main" id="{8DD7ECA5-FBB5-4DD0-9C94-A41654AB0CF4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15888"/>
            <a:ext cx="3889375" cy="2089150"/>
            <a:chOff x="251520" y="115888"/>
            <a:chExt cx="3888432" cy="208897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AA2F41-6AD5-4FEC-B195-8A5AD0A46FBD}"/>
                </a:ext>
              </a:extLst>
            </p:cNvPr>
            <p:cNvSpPr/>
            <p:nvPr/>
          </p:nvSpPr>
          <p:spPr>
            <a:xfrm>
              <a:off x="251520" y="115888"/>
              <a:ext cx="3888432" cy="20889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0248" name="Picture 10">
              <a:extLst>
                <a:ext uri="{FF2B5EF4-FFF2-40B4-BE49-F238E27FC236}">
                  <a16:creationId xmlns:a16="http://schemas.microsoft.com/office/drawing/2014/main" id="{3A52DB1F-A618-42FE-B190-1E335D122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3" y="223838"/>
              <a:ext cx="2746375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6" name="Picture 2">
            <a:extLst>
              <a:ext uri="{FF2B5EF4-FFF2-40B4-BE49-F238E27FC236}">
                <a16:creationId xmlns:a16="http://schemas.microsoft.com/office/drawing/2014/main" id="{52E3951A-5B58-4519-98A4-21081837F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9144000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1923-322B-4849-8B46-46D0C518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B0D8B9-4DC9-405A-A363-9506B82ED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7" y="3068959"/>
            <a:ext cx="3687097" cy="3732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5D8604-41BF-4468-8BE1-AB0695FA6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836494"/>
            <a:ext cx="3687096" cy="40066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2302CC-2CDF-4FA7-9537-98FD154AF5C1}"/>
              </a:ext>
            </a:extLst>
          </p:cNvPr>
          <p:cNvSpPr/>
          <p:nvPr/>
        </p:nvSpPr>
        <p:spPr>
          <a:xfrm>
            <a:off x="2487336" y="788615"/>
            <a:ext cx="6405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Growing complexity of drug markets: Polydrug use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92795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0634-382C-479A-B8DF-1D762AAA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650722"/>
            <a:ext cx="6972582" cy="553480"/>
          </a:xfrm>
        </p:spPr>
        <p:txBody>
          <a:bodyPr>
            <a:noAutofit/>
          </a:bodyPr>
          <a:lstStyle/>
          <a:p>
            <a:pPr algn="l"/>
            <a:r>
              <a:rPr lang="en-GB" sz="2400" dirty="0"/>
              <a:t>Drug market dynamics: </a:t>
            </a:r>
            <a:r>
              <a:rPr lang="en-US" sz="2400" dirty="0"/>
              <a:t>changes in stimulant markets</a:t>
            </a:r>
            <a:endParaRPr lang="en-GB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0FA9D3-62F9-408F-BC00-219AD16AE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977" y="1332917"/>
            <a:ext cx="2581275" cy="2800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EA3543-3E45-4272-A488-376146CF9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599" y="1396920"/>
            <a:ext cx="2705100" cy="2695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51E988-1B44-461D-A178-C905E1778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392" y="4092495"/>
            <a:ext cx="2590800" cy="2657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E31CC7-3E3C-484E-B756-FAFAB08CA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240294"/>
            <a:ext cx="2600325" cy="2505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3B5D5E-E6B5-4AB9-8573-D4C2F4757E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0300"/>
          <a:stretch/>
        </p:blipFill>
        <p:spPr>
          <a:xfrm>
            <a:off x="6428384" y="4040555"/>
            <a:ext cx="2559315" cy="270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3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79BB-0BDD-491D-9E40-519594BE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365126"/>
            <a:ext cx="3504406" cy="2780746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Rapid evolution in some sub-regional drug markets:</a:t>
            </a:r>
            <a:br>
              <a:rPr lang="en-US" sz="2800" dirty="0"/>
            </a:br>
            <a:r>
              <a:rPr lang="en-US" sz="2800" dirty="0"/>
              <a:t>Emergence and spread of methamphetamine in Near and Middle East/ South-West Asia</a:t>
            </a:r>
            <a:endParaRPr lang="en-GB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D7B975-4A67-4C45-A473-CCC6EE8B3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565" y="3316847"/>
            <a:ext cx="5143500" cy="3248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B53E86-8BC7-42D1-95AD-C3904B807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485" y="1217190"/>
            <a:ext cx="2647950" cy="2343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1661F7-5120-415C-8A81-A0FB8CF65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375" y="3793222"/>
            <a:ext cx="29241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5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9EF13-F374-481E-B58C-FA7B19B56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86" y="3212976"/>
            <a:ext cx="3105150" cy="2968398"/>
          </a:xfrm>
        </p:spPr>
        <p:txBody>
          <a:bodyPr>
            <a:noAutofit/>
          </a:bodyPr>
          <a:lstStyle/>
          <a:p>
            <a:pPr algn="l"/>
            <a:r>
              <a:rPr lang="en-US" sz="2600" dirty="0"/>
              <a:t>Rapid evolution in some sub-regional drug markets: </a:t>
            </a:r>
            <a:br>
              <a:rPr lang="en-US" sz="2600" dirty="0"/>
            </a:br>
            <a:r>
              <a:rPr lang="en-US" sz="2600" dirty="0"/>
              <a:t>Shifts from opioids to stimulants in the Russian Federation and Central Asia</a:t>
            </a:r>
            <a:endParaRPr lang="en-GB" sz="2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11A272-5BE7-4C99-ADEC-AF33C4712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7236" y="476672"/>
            <a:ext cx="2557299" cy="2439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82FBE0-FDEE-4E10-8E41-E1F4E48D0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107238"/>
            <a:ext cx="55340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3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C9FF8-6305-4F37-A103-8E35AB46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B87713-85D8-4777-98A2-6744E7E99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9" t="13311" r="3245" b="6742"/>
          <a:stretch/>
        </p:blipFill>
        <p:spPr>
          <a:xfrm>
            <a:off x="1767745" y="2708920"/>
            <a:ext cx="7117459" cy="36918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1E3A22-2F3C-40C2-99C4-454D03BC0DCD}"/>
              </a:ext>
            </a:extLst>
          </p:cNvPr>
          <p:cNvSpPr/>
          <p:nvPr/>
        </p:nvSpPr>
        <p:spPr>
          <a:xfrm>
            <a:off x="2339752" y="1196752"/>
            <a:ext cx="6145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Global drug market: expanding and more complex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07711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BDA85-E48B-4DBE-82D8-1AC0710A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9C3632-96E2-42AC-BDE7-F6B66A03E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450" y="2996952"/>
            <a:ext cx="2657475" cy="3209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D22346-5771-400B-98A7-AC625441B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761" y="2996952"/>
            <a:ext cx="2762250" cy="3381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509C19-4141-4CA4-B15E-B300B6D69B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5" t="-88" r="49478" b="1561"/>
          <a:stretch/>
        </p:blipFill>
        <p:spPr>
          <a:xfrm>
            <a:off x="6075599" y="2996952"/>
            <a:ext cx="2603995" cy="3162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2B32A0-02A1-410E-87FB-23824064C9F0}"/>
              </a:ext>
            </a:extLst>
          </p:cNvPr>
          <p:cNvSpPr/>
          <p:nvPr/>
        </p:nvSpPr>
        <p:spPr>
          <a:xfrm>
            <a:off x="2771800" y="1084883"/>
            <a:ext cx="59077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/>
              <a:t>Changes in drug markets:</a:t>
            </a:r>
          </a:p>
          <a:p>
            <a:r>
              <a:rPr lang="en-GB" sz="3000" dirty="0"/>
              <a:t>Production and seizures</a:t>
            </a:r>
          </a:p>
        </p:txBody>
      </p:sp>
    </p:spTree>
    <p:extLst>
      <p:ext uri="{BB962C8B-B14F-4D97-AF65-F5344CB8AC3E}">
        <p14:creationId xmlns:p14="http://schemas.microsoft.com/office/powerpoint/2010/main" val="3027068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A1A6-4D86-4FAB-9AED-E4640EBDD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FFD67C-820C-4AA9-BF4B-429BF65D7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36" y="2854099"/>
            <a:ext cx="2743200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C59C5-1EB6-47C4-B75E-265DAD89D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534" y="2406649"/>
            <a:ext cx="2724150" cy="4086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16B301-7638-4D3B-B272-1E111005C4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6" t="1766" b="3878"/>
          <a:stretch/>
        </p:blipFill>
        <p:spPr>
          <a:xfrm>
            <a:off x="6031684" y="2406649"/>
            <a:ext cx="2910980" cy="35859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B208F0-ACA6-4080-AB28-408D54401C8C}"/>
              </a:ext>
            </a:extLst>
          </p:cNvPr>
          <p:cNvSpPr/>
          <p:nvPr/>
        </p:nvSpPr>
        <p:spPr>
          <a:xfrm>
            <a:off x="1859313" y="1268760"/>
            <a:ext cx="72846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Drug use population growth and urbanization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34471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33816-27F1-4CAF-BC7A-BA00EB54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C7D4EA-FACA-40C4-959C-66F12F49F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02"/>
          <a:stretch/>
        </p:blipFill>
        <p:spPr>
          <a:xfrm>
            <a:off x="375055" y="3068960"/>
            <a:ext cx="2584247" cy="3562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EA8724-F620-43C5-B153-2E0D584D9B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5" t="2884" r="2652" b="3698"/>
          <a:stretch/>
        </p:blipFill>
        <p:spPr>
          <a:xfrm>
            <a:off x="6372200" y="3258935"/>
            <a:ext cx="2584247" cy="3372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B471F6-B9DC-4EA1-BD1A-FDB0D9F7E7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17" b="2857"/>
          <a:stretch/>
        </p:blipFill>
        <p:spPr>
          <a:xfrm>
            <a:off x="3487939" y="3068960"/>
            <a:ext cx="2584247" cy="35623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45792A-C358-4C68-8349-4B7311487DBF}"/>
              </a:ext>
            </a:extLst>
          </p:cNvPr>
          <p:cNvSpPr/>
          <p:nvPr/>
        </p:nvSpPr>
        <p:spPr>
          <a:xfrm>
            <a:off x="2771800" y="1124744"/>
            <a:ext cx="4670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Drug  use and urbanization</a:t>
            </a:r>
          </a:p>
        </p:txBody>
      </p:sp>
    </p:spTree>
    <p:extLst>
      <p:ext uri="{BB962C8B-B14F-4D97-AF65-F5344CB8AC3E}">
        <p14:creationId xmlns:p14="http://schemas.microsoft.com/office/powerpoint/2010/main" val="183130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0B37-69B8-4982-BECC-A0D3EFBC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908720"/>
            <a:ext cx="6336704" cy="968724"/>
          </a:xfrm>
        </p:spPr>
        <p:txBody>
          <a:bodyPr>
            <a:noAutofit/>
          </a:bodyPr>
          <a:lstStyle/>
          <a:p>
            <a:pPr algn="l"/>
            <a:r>
              <a:rPr lang="en-GB" sz="3200" dirty="0"/>
              <a:t>Drug and urbanization: </a:t>
            </a:r>
            <a:br>
              <a:rPr lang="en-GB" sz="3200" dirty="0"/>
            </a:br>
            <a:r>
              <a:rPr lang="en-GB" sz="3200" dirty="0"/>
              <a:t>United States and England &amp; Wales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437C57-208E-4A4F-A9A2-48CE97EC7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42" y="2969890"/>
            <a:ext cx="5073722" cy="3888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D599AD-2666-4E50-9C61-328C7E203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698820"/>
            <a:ext cx="3436495" cy="386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8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3F3A1-511D-44BF-A8AE-CB28D7B32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73BAF0-6BFE-41AA-991D-708470E66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864" y="1342786"/>
            <a:ext cx="5040790" cy="2552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016A7F-3AC9-40C8-AC68-0A9E619B6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66" y="3892847"/>
            <a:ext cx="5591175" cy="29622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E9BF34-2A96-4995-8903-5A45D01D0B0F}"/>
              </a:ext>
            </a:extLst>
          </p:cNvPr>
          <p:cNvSpPr/>
          <p:nvPr/>
        </p:nvSpPr>
        <p:spPr>
          <a:xfrm>
            <a:off x="3674791" y="836712"/>
            <a:ext cx="4738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Drug use and income levels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79814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C256E-7237-4AE5-9445-5D4181ED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641830"/>
            <a:ext cx="6480720" cy="1891513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Growing complexity of drug markets: difference between legal and illegal drug markets is  increasingly </a:t>
            </a:r>
            <a:r>
              <a:rPr lang="en-GB" sz="3200" dirty="0"/>
              <a:t>unclear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1599E0-5BBD-4F7B-BB54-7FE6D2CB4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34372-8171-4047-A999-84CFEC1D3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29"/>
          <a:stretch/>
        </p:blipFill>
        <p:spPr>
          <a:xfrm>
            <a:off x="1835696" y="2533343"/>
            <a:ext cx="6984776" cy="402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7AD4A-40C8-4783-9C25-525064AAB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140968"/>
            <a:ext cx="3448400" cy="3047941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Growing complexity of drug markets: Increasing use of pre-precursors and “designer  precursors” in manufacture of </a:t>
            </a:r>
            <a:br>
              <a:rPr lang="en-US" sz="2800" dirty="0"/>
            </a:br>
            <a:r>
              <a:rPr lang="en-US" sz="2800" dirty="0"/>
              <a:t>synthetic drugs</a:t>
            </a:r>
            <a:endParaRPr lang="en-GB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93E802-11A0-423F-AC36-6E81AE161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912" y="908720"/>
            <a:ext cx="4755718" cy="59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4545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DR_Presentation_Template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WDR 2017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WDR 2017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World Drug Report 2017">
      <a:dk1>
        <a:sysClr val="windowText" lastClr="000000"/>
      </a:dk1>
      <a:lt1>
        <a:srgbClr val="000000"/>
      </a:lt1>
      <a:dk2>
        <a:srgbClr val="F8EC1A"/>
      </a:dk2>
      <a:lt2>
        <a:srgbClr val="C31924"/>
      </a:lt2>
      <a:accent1>
        <a:srgbClr val="BCD233"/>
      </a:accent1>
      <a:accent2>
        <a:srgbClr val="0BA1E2"/>
      </a:accent2>
      <a:accent3>
        <a:srgbClr val="C60086"/>
      </a:accent3>
      <a:accent4>
        <a:srgbClr val="FCF552"/>
      </a:accent4>
      <a:accent5>
        <a:srgbClr val="CA4D3A"/>
      </a:accent5>
      <a:accent6>
        <a:srgbClr val="CEDE7C"/>
      </a:accent6>
      <a:hlink>
        <a:srgbClr val="7EBEED"/>
      </a:hlink>
      <a:folHlink>
        <a:srgbClr val="CC4799"/>
      </a:folHlink>
    </a:clrScheme>
    <a:fontScheme name="WDR 2017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12199</TotalTime>
  <Words>116</Words>
  <Application>Microsoft Office PowerPoint</Application>
  <PresentationFormat>On-screen Show (4:3)</PresentationFormat>
  <Paragraphs>16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1_Custom Design</vt:lpstr>
      <vt:lpstr>6_Custom Design</vt:lpstr>
      <vt:lpstr>WDR_Presentation_Template</vt:lpstr>
      <vt:lpstr>3_Custom Design</vt:lpstr>
      <vt:lpstr>2_Custom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 and urbanization:  United States and England &amp; Wales</vt:lpstr>
      <vt:lpstr>PowerPoint Presentation</vt:lpstr>
      <vt:lpstr>Growing complexity of drug markets: difference between legal and illegal drug markets is  increasingly unclear</vt:lpstr>
      <vt:lpstr>Growing complexity of drug markets: Increasing use of pre-precursors and “designer  precursors” in manufacture of  synthetic drugs</vt:lpstr>
      <vt:lpstr>PowerPoint Presentation</vt:lpstr>
      <vt:lpstr>Drug market dynamics: changes in stimulant markets</vt:lpstr>
      <vt:lpstr>Rapid evolution in some sub-regional drug markets: Emergence and spread of methamphetamine in Near and Middle East/ South-West Asia</vt:lpstr>
      <vt:lpstr>Rapid evolution in some sub-regional drug markets:  Shifts from opioids to stimulants in the Russian Federation and Central Asia</vt:lpstr>
    </vt:vector>
  </TitlesOfParts>
  <Company>UNOV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Me</dc:creator>
  <cp:lastModifiedBy>Kamran Niaz</cp:lastModifiedBy>
  <cp:revision>394</cp:revision>
  <cp:lastPrinted>2016-06-21T16:25:10Z</cp:lastPrinted>
  <dcterms:created xsi:type="dcterms:W3CDTF">2015-06-17T16:12:08Z</dcterms:created>
  <dcterms:modified xsi:type="dcterms:W3CDTF">2020-06-24T10:18:49Z</dcterms:modified>
</cp:coreProperties>
</file>